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896EFAD-5E2C-46F9-92C0-DEC6D3F3ABCC}">
  <a:tblStyle styleId="{9896EFAD-5E2C-46F9-92C0-DEC6D3F3ABC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a9f837f08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a9f837f08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4b3217df8e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4b3217df8e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4b3217df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4b3217df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Source: Registrar Office, courtesy of Cliff Ando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4e2f78ce6a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4e2f78ce6a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4e2f78ce6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4e2f78ce6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4e2f78ce6a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4e2f78ce6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56fc310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56fc310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4f9429d03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4f9429d03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4b3217df8e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4b3217df8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4e2f78ce6a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4e2f78ce6a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4e2f78ce6a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4e2f78ce6a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4a9f837f0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4a9f837f0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4b3217df8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4b3217df8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4e2f78ce6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4e2f78ce6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4e2f78ce6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4e2f78ce6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4b3217df8e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4b3217df8e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4e2f78ce6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4e2f78ce6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4b3217df8e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4b3217df8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4f9429d03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4f9429d03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4f9429d03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4f9429d03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4f9429d03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4f9429d03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4f9429d033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4f9429d033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jpg"/><Relationship Id="rId4" Type="http://schemas.openxmlformats.org/officeDocument/2006/relationships/image" Target="../media/image1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jp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4091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Humanistic Research &amp;</a:t>
            </a:r>
            <a:endParaRPr sz="4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Graduate Education</a:t>
            </a:r>
            <a:endParaRPr sz="42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461725"/>
            <a:ext cx="8520600" cy="11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Humanities Division, Social Sciences, Divinity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7663" y="3769825"/>
            <a:ext cx="828675" cy="10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103550" y="158325"/>
            <a:ext cx="2268300" cy="9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Reviewed Departments</a:t>
            </a:r>
            <a:endParaRPr/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2689075" y="158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{9896EFAD-5E2C-46F9-92C0-DEC6D3F3ABCC}</a:tableStyleId>
              </a:tblPr>
              <a:tblGrid>
                <a:gridCol w="2654800"/>
              </a:tblGrid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Cinema and Media Studies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Classics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Comparative Literature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East Asian Languages and Civilizations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English Language and Literature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Germanic Studies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Linguistics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Middle Eastern Studies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Music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Philosophy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Romance Languages and Literatures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Slavic Languages and Literatures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South Asian Languages and Civilizations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25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Theatre and Performance Studies</a:t>
                      </a:r>
                      <a:endParaRPr b="1" sz="900"/>
                    </a:p>
                  </a:txBody>
                  <a:tcPr marT="91425" marB="91425" marR="28575" marL="28575">
                    <a:lnL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" name="Google Shape;63;p14"/>
          <p:cNvGraphicFramePr/>
          <p:nvPr/>
        </p:nvGraphicFramePr>
        <p:xfrm>
          <a:off x="5509600" y="158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{9896EFAD-5E2C-46F9-92C0-DEC6D3F3ABCC}</a:tableStyleId>
              </a:tblPr>
              <a:tblGrid>
                <a:gridCol w="3143250"/>
              </a:tblGrid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History</a:t>
                      </a:r>
                      <a:endParaRPr b="1" sz="1000"/>
                    </a:p>
                  </a:txBody>
                  <a:tcPr marT="91425" marB="91425" marR="28575" marL="28575">
                    <a:lnL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Anthropology</a:t>
                      </a:r>
                      <a:endParaRPr b="1" sz="1000"/>
                    </a:p>
                  </a:txBody>
                  <a:tcPr marT="91425" marB="91425" marR="28575" marL="28575">
                    <a:lnL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Sociology</a:t>
                      </a:r>
                      <a:endParaRPr b="1" sz="1000"/>
                    </a:p>
                  </a:txBody>
                  <a:tcPr marT="91425" marB="91425" marR="28575" marL="28575">
                    <a:lnL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Haris</a:t>
                      </a:r>
                      <a:endParaRPr b="1" sz="1000"/>
                    </a:p>
                  </a:txBody>
                  <a:tcPr marT="91425" marB="91425" marR="28575" marL="28575">
                    <a:lnL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Crown</a:t>
                      </a:r>
                      <a:endParaRPr b="1" sz="1000"/>
                    </a:p>
                  </a:txBody>
                  <a:tcPr marT="91425" marB="91425" marR="28575" marL="28575">
                    <a:lnL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Divinity</a:t>
                      </a:r>
                      <a:endParaRPr b="1" sz="1000"/>
                    </a:p>
                  </a:txBody>
                  <a:tcPr marT="91425" marB="91425" marR="28575" marL="28575">
                    <a:lnL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" name="Google Shape;64;p14"/>
          <p:cNvGraphicFramePr/>
          <p:nvPr/>
        </p:nvGraphicFramePr>
        <p:xfrm>
          <a:off x="207713" y="1747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{9896EFAD-5E2C-46F9-92C0-DEC6D3F3ABCC}</a:tableStyleId>
              </a:tblPr>
              <a:tblGrid>
                <a:gridCol w="1818675"/>
              </a:tblGrid>
              <a:tr h="374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Unverified</a:t>
                      </a:r>
                      <a:endParaRPr b="1" sz="1000"/>
                    </a:p>
                  </a:txBody>
                  <a:tcPr marT="91425" marB="91425" marR="28575" marL="28575">
                    <a:lnL cap="flat" cmpd="sng" w="6200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4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Verification In Process</a:t>
                      </a:r>
                      <a:endParaRPr b="1" sz="1000"/>
                    </a:p>
                  </a:txBody>
                  <a:tcPr marT="91425" marB="91425" marR="28575" marL="28575">
                    <a:lnL cap="flat" cmpd="sng" w="6200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74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Information Verified</a:t>
                      </a:r>
                      <a:endParaRPr b="1" sz="1000"/>
                    </a:p>
                  </a:txBody>
                  <a:tcPr marT="91425" marB="91425" marR="28575" marL="28575">
                    <a:lnL cap="flat" cmpd="sng" w="6200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200">
                      <a:solidFill>
                        <a:srgbClr val="A5A5A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93C47D"/>
                    </a:solidFill>
                  </a:tcPr>
                </a:tc>
              </a:tr>
            </a:tbl>
          </a:graphicData>
        </a:graphic>
      </p:graphicFrame>
      <p:sp>
        <p:nvSpPr>
          <p:cNvPr id="65" name="Google Shape;65;p14"/>
          <p:cNvSpPr txBox="1"/>
          <p:nvPr>
            <p:ph type="title"/>
          </p:nvPr>
        </p:nvSpPr>
        <p:spPr>
          <a:xfrm>
            <a:off x="5343875" y="4295625"/>
            <a:ext cx="1611600" cy="6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820">
                <a:solidFill>
                  <a:srgbClr val="980000"/>
                </a:solidFill>
              </a:rPr>
              <a:t>Humanities Division</a:t>
            </a:r>
            <a:endParaRPr b="1" sz="1820">
              <a:solidFill>
                <a:srgbClr val="980000"/>
              </a:solidFill>
            </a:endParaRPr>
          </a:p>
        </p:txBody>
      </p:sp>
      <p:sp>
        <p:nvSpPr>
          <p:cNvPr id="66" name="Google Shape;66;p14"/>
          <p:cNvSpPr txBox="1"/>
          <p:nvPr>
            <p:ph type="title"/>
          </p:nvPr>
        </p:nvSpPr>
        <p:spPr>
          <a:xfrm>
            <a:off x="5509600" y="2284125"/>
            <a:ext cx="3143100" cy="6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820">
                <a:solidFill>
                  <a:srgbClr val="980000"/>
                </a:solidFill>
              </a:rPr>
              <a:t>Other Humanistic Fields </a:t>
            </a:r>
            <a:endParaRPr b="1" sz="1820">
              <a:solidFill>
                <a:srgbClr val="980000"/>
              </a:solidFill>
            </a:endParaRPr>
          </a:p>
        </p:txBody>
      </p:sp>
      <p:sp>
        <p:nvSpPr>
          <p:cNvPr id="67" name="Google Shape;67;p14"/>
          <p:cNvSpPr txBox="1"/>
          <p:nvPr>
            <p:ph type="title"/>
          </p:nvPr>
        </p:nvSpPr>
        <p:spPr>
          <a:xfrm>
            <a:off x="207738" y="1354688"/>
            <a:ext cx="1327500" cy="32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520">
                <a:solidFill>
                  <a:srgbClr val="980000"/>
                </a:solidFill>
              </a:rPr>
              <a:t>Color Code</a:t>
            </a:r>
            <a:endParaRPr b="1" sz="1520">
              <a:solidFill>
                <a:srgbClr val="980000"/>
              </a:solidFill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 b="8172" l="7415" r="4408" t="7574"/>
          <a:stretch/>
        </p:blipFill>
        <p:spPr>
          <a:xfrm>
            <a:off x="232175" y="2869550"/>
            <a:ext cx="2011048" cy="212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408750" y="2285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Doctoral Admissions</a:t>
            </a:r>
            <a:endParaRPr/>
          </a:p>
        </p:txBody>
      </p:sp>
      <p:sp>
        <p:nvSpPr>
          <p:cNvPr id="74" name="Google Shape;74;p15"/>
          <p:cNvSpPr txBox="1"/>
          <p:nvPr>
            <p:ph idx="4294967295" type="subTitle"/>
          </p:nvPr>
        </p:nvSpPr>
        <p:spPr>
          <a:xfrm>
            <a:off x="311700" y="2461725"/>
            <a:ext cx="8520600" cy="11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Humanistic vs. STEM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40843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107675" y="4729150"/>
            <a:ext cx="545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Source: Registrar Office, Autumn Quarter, Courtesy of Cliff Ando</a:t>
            </a:r>
            <a:endParaRPr sz="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2" cy="4394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34150"/>
            <a:ext cx="8839200" cy="3754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408750" y="2285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Doctoral Admissions</a:t>
            </a:r>
            <a:endParaRPr/>
          </a:p>
        </p:txBody>
      </p:sp>
      <p:sp>
        <p:nvSpPr>
          <p:cNvPr id="96" name="Google Shape;96;p19"/>
          <p:cNvSpPr txBox="1"/>
          <p:nvPr>
            <p:ph idx="4294967295" type="subTitle"/>
          </p:nvPr>
        </p:nvSpPr>
        <p:spPr>
          <a:xfrm>
            <a:off x="311700" y="2461725"/>
            <a:ext cx="8520600" cy="11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Humanistic Fields in </a:t>
            </a:r>
            <a:r>
              <a:rPr lang="en"/>
              <a:t>Comparison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42334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/>
          <p:nvPr/>
        </p:nvSpPr>
        <p:spPr>
          <a:xfrm>
            <a:off x="2145475" y="337275"/>
            <a:ext cx="27015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F1F1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2024 Admission: Mean = 5.35, Median = 4.00</a:t>
            </a:r>
            <a:endParaRPr sz="1050">
              <a:solidFill>
                <a:srgbClr val="1F1F1F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F1F1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2025 Admission: Mean = 6.41, Median = 6.00</a:t>
            </a:r>
            <a:endParaRPr sz="1050">
              <a:solidFill>
                <a:srgbClr val="1F1F1F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F1F1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2026 Admission: Mean = 4.65, Median = 4.00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53725"/>
            <a:ext cx="8839200" cy="3781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-1145975" y="-980500"/>
            <a:ext cx="9084000" cy="572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Admission Statistics</a:t>
            </a:r>
            <a:endParaRPr/>
          </a:p>
        </p:txBody>
      </p:sp>
      <p:pic>
        <p:nvPicPr>
          <p:cNvPr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075" y="678100"/>
            <a:ext cx="8839201" cy="378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175" y="892813"/>
            <a:ext cx="8878450" cy="335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475" y="505050"/>
            <a:ext cx="8878974" cy="377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type="title"/>
          </p:nvPr>
        </p:nvSpPr>
        <p:spPr>
          <a:xfrm>
            <a:off x="311700" y="2285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Personnel &amp; Support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79463"/>
            <a:ext cx="8839202" cy="3784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4412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213" y="152400"/>
            <a:ext cx="6057563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type="title"/>
          </p:nvPr>
        </p:nvSpPr>
        <p:spPr>
          <a:xfrm>
            <a:off x="311700" y="2285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Faculty Hires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025" y="60325"/>
            <a:ext cx="7905945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0"/>
          <p:cNvSpPr txBox="1"/>
          <p:nvPr/>
        </p:nvSpPr>
        <p:spPr>
          <a:xfrm>
            <a:off x="1844400" y="4778725"/>
            <a:ext cx="545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* </a:t>
            </a:r>
            <a:r>
              <a:rPr lang="en" sz="800">
                <a:solidFill>
                  <a:schemeClr val="dk1"/>
                </a:solidFill>
              </a:rPr>
              <a:t>Excluding departments with no confirmed data on recent faculty hires</a:t>
            </a:r>
            <a:endParaRPr sz="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1200"/>
            <a:ext cx="8839201" cy="378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true measure of inequality emoji, but please not a cheesy image, just sadness or feeling of disappointment (not misery)" id="164" name="Google Shape;164;p32"/>
          <p:cNvPicPr preferRelativeResize="0"/>
          <p:nvPr/>
        </p:nvPicPr>
        <p:blipFill rotWithShape="1">
          <a:blip r:embed="rId3">
            <a:alphaModFix amt="65000"/>
          </a:blip>
          <a:srcRect b="13269" l="0" r="0" t="30481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495300" endA="0" endPos="23000" fadeDir="5400012" kx="0" rotWithShape="0" algn="bl" stA="37000" stPos="0" sy="-100000" ky="0"/>
          </a:effectLst>
        </p:spPr>
      </p:pic>
      <p:sp>
        <p:nvSpPr>
          <p:cNvPr id="165" name="Google Shape;165;p32"/>
          <p:cNvSpPr txBox="1"/>
          <p:nvPr>
            <p:ph type="title"/>
          </p:nvPr>
        </p:nvSpPr>
        <p:spPr>
          <a:xfrm>
            <a:off x="311700" y="875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Facilities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6" name="Google Shape;166;p32"/>
          <p:cNvSpPr txBox="1"/>
          <p:nvPr>
            <p:ph type="title"/>
          </p:nvPr>
        </p:nvSpPr>
        <p:spPr>
          <a:xfrm>
            <a:off x="311700" y="1771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True Measure of Institutional Inequality </a:t>
            </a:r>
            <a:endParaRPr/>
          </a:p>
        </p:txBody>
      </p:sp>
      <p:sp>
        <p:nvSpPr>
          <p:cNvPr id="167" name="Google Shape;167;p32"/>
          <p:cNvSpPr txBox="1"/>
          <p:nvPr>
            <p:ph type="title"/>
          </p:nvPr>
        </p:nvSpPr>
        <p:spPr>
          <a:xfrm>
            <a:off x="311700" y="2571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/>
              <a:t>Faculty Lounge, Student Lounge, Kitchenette, Copy machine, Scanner,... </a:t>
            </a:r>
            <a:endParaRPr sz="182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97500"/>
            <a:ext cx="4572001" cy="257177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3"/>
          <p:cNvSpPr txBox="1"/>
          <p:nvPr/>
        </p:nvSpPr>
        <p:spPr>
          <a:xfrm>
            <a:off x="4631550" y="3956900"/>
            <a:ext cx="451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Faculty Dining Space at Booth School of Business</a:t>
            </a:r>
            <a:endParaRPr sz="1000"/>
          </a:p>
        </p:txBody>
      </p:sp>
      <p:pic>
        <p:nvPicPr>
          <p:cNvPr descr="Create a funny logo that shows we do not have any social space, compared to another facy insitute. I just want to have an icon instead of an empty space on the slide that is telling about inequality in facilities. I DONOT WANT A dramatic comparison. Just a simple logo that shows that no space is available so the option is N/A" id="174" name="Google Shape;174;p33"/>
          <p:cNvPicPr preferRelativeResize="0"/>
          <p:nvPr/>
        </p:nvPicPr>
        <p:blipFill rotWithShape="1">
          <a:blip r:embed="rId4">
            <a:alphaModFix/>
          </a:blip>
          <a:srcRect b="0" l="0" r="57232" t="0"/>
          <a:stretch/>
        </p:blipFill>
        <p:spPr>
          <a:xfrm>
            <a:off x="1317600" y="1154638"/>
            <a:ext cx="2085700" cy="265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3"/>
          <p:cNvSpPr txBox="1"/>
          <p:nvPr/>
        </p:nvSpPr>
        <p:spPr>
          <a:xfrm>
            <a:off x="104150" y="3956900"/>
            <a:ext cx="4512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Faculty Dining Space at the Institute for the Study of the Ancient Cultures, Middle Eastern Studies</a:t>
            </a: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1850" y="1285863"/>
            <a:ext cx="4572001" cy="257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4" title="PXL_20250423_16495979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85875"/>
            <a:ext cx="4572001" cy="257175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4"/>
          <p:cNvSpPr txBox="1"/>
          <p:nvPr/>
        </p:nvSpPr>
        <p:spPr>
          <a:xfrm>
            <a:off x="4631550" y="3956900"/>
            <a:ext cx="451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Faculty Kitchenette at Booth School of Business</a:t>
            </a:r>
            <a:endParaRPr sz="1000"/>
          </a:p>
        </p:txBody>
      </p:sp>
      <p:sp>
        <p:nvSpPr>
          <p:cNvPr id="183" name="Google Shape;183;p34"/>
          <p:cNvSpPr txBox="1"/>
          <p:nvPr/>
        </p:nvSpPr>
        <p:spPr>
          <a:xfrm>
            <a:off x="104150" y="3956900"/>
            <a:ext cx="4512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Faculty Kitchenette at the Institute for the Study of the Ancient Cultures, Middle Eastern Studies</a:t>
            </a: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5"/>
          <p:cNvPicPr preferRelativeResize="0"/>
          <p:nvPr/>
        </p:nvPicPr>
        <p:blipFill rotWithShape="1">
          <a:blip r:embed="rId3">
            <a:alphaModFix/>
          </a:blip>
          <a:srcRect b="5267" l="0" r="0" t="11772"/>
          <a:stretch/>
        </p:blipFill>
        <p:spPr>
          <a:xfrm>
            <a:off x="337288" y="1292450"/>
            <a:ext cx="5378852" cy="251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8812" y="1292450"/>
            <a:ext cx="3837900" cy="25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5"/>
          <p:cNvSpPr txBox="1"/>
          <p:nvPr/>
        </p:nvSpPr>
        <p:spPr>
          <a:xfrm>
            <a:off x="4631550" y="3956900"/>
            <a:ext cx="451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Student Social Spaces at Booth School of Business</a:t>
            </a:r>
            <a:endParaRPr sz="1000"/>
          </a:p>
        </p:txBody>
      </p:sp>
      <p:sp>
        <p:nvSpPr>
          <p:cNvPr id="191" name="Google Shape;191;p35"/>
          <p:cNvSpPr txBox="1"/>
          <p:nvPr/>
        </p:nvSpPr>
        <p:spPr>
          <a:xfrm>
            <a:off x="104150" y="3956900"/>
            <a:ext cx="4512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Student Social Spaces at the Institute for the Study of the Ancient Cultures, Middle Eastern Studies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